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3" r:id="rId1"/>
  </p:sldMasterIdLst>
  <p:notesMasterIdLst>
    <p:notesMasterId r:id="rId56"/>
  </p:notesMasterIdLst>
  <p:sldIdLst>
    <p:sldId id="256" r:id="rId2"/>
    <p:sldId id="301" r:id="rId3"/>
    <p:sldId id="257" r:id="rId4"/>
    <p:sldId id="269" r:id="rId5"/>
    <p:sldId id="270" r:id="rId6"/>
    <p:sldId id="260" r:id="rId7"/>
    <p:sldId id="258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59" r:id="rId16"/>
    <p:sldId id="271" r:id="rId17"/>
    <p:sldId id="268" r:id="rId18"/>
    <p:sldId id="272" r:id="rId19"/>
    <p:sldId id="286" r:id="rId20"/>
    <p:sldId id="308" r:id="rId21"/>
    <p:sldId id="309" r:id="rId22"/>
    <p:sldId id="273" r:id="rId23"/>
    <p:sldId id="277" r:id="rId24"/>
    <p:sldId id="280" r:id="rId25"/>
    <p:sldId id="282" r:id="rId26"/>
    <p:sldId id="283" r:id="rId27"/>
    <p:sldId id="284" r:id="rId28"/>
    <p:sldId id="276" r:id="rId29"/>
    <p:sldId id="287" r:id="rId30"/>
    <p:sldId id="289" r:id="rId31"/>
    <p:sldId id="288" r:id="rId32"/>
    <p:sldId id="275" r:id="rId33"/>
    <p:sldId id="290" r:id="rId34"/>
    <p:sldId id="297" r:id="rId35"/>
    <p:sldId id="292" r:id="rId36"/>
    <p:sldId id="293" r:id="rId37"/>
    <p:sldId id="294" r:id="rId38"/>
    <p:sldId id="304" r:id="rId39"/>
    <p:sldId id="274" r:id="rId40"/>
    <p:sldId id="295" r:id="rId41"/>
    <p:sldId id="296" r:id="rId42"/>
    <p:sldId id="302" r:id="rId43"/>
    <p:sldId id="299" r:id="rId44"/>
    <p:sldId id="300" r:id="rId45"/>
    <p:sldId id="307" r:id="rId46"/>
    <p:sldId id="305" r:id="rId47"/>
    <p:sldId id="306" r:id="rId48"/>
    <p:sldId id="313" r:id="rId49"/>
    <p:sldId id="310" r:id="rId50"/>
    <p:sldId id="278" r:id="rId51"/>
    <p:sldId id="279" r:id="rId52"/>
    <p:sldId id="303" r:id="rId53"/>
    <p:sldId id="312" r:id="rId54"/>
    <p:sldId id="31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12"/>
  </p:normalViewPr>
  <p:slideViewPr>
    <p:cSldViewPr snapToGrid="0" snapToObjects="1">
      <p:cViewPr>
        <p:scale>
          <a:sx n="71" d="100"/>
          <a:sy n="71" d="100"/>
        </p:scale>
        <p:origin x="133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C84E4-342A-E34F-A786-0BB9B92FD711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D2615-DA53-D442-B99B-82E638D5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6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2615-DA53-D442-B99B-82E638D594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44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Taken from 2009 Liam </a:t>
            </a:r>
            <a:r>
              <a:rPr lang="en-US" dirty="0" err="1" smtClean="0"/>
              <a:t>Neeson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2615-DA53-D442-B99B-82E638D594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indicators of how successful</a:t>
            </a:r>
            <a:r>
              <a:rPr lang="en-US" baseline="0" dirty="0" smtClean="0"/>
              <a:t> a movie will be?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2615-DA53-D442-B99B-82E638D594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0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</a:t>
            </a:r>
            <a:r>
              <a:rPr lang="en-US" baseline="0" dirty="0" smtClean="0"/>
              <a:t> careful feature selection methods with Lasso, Ridge, and with p-values, it really came down to these 4 variables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2615-DA53-D442-B99B-82E638D594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production budget data available</a:t>
            </a:r>
            <a:r>
              <a:rPr lang="en-US" baseline="0" dirty="0" smtClean="0"/>
              <a:t> upon movie release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2615-DA53-D442-B99B-82E638D594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47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production budget data available</a:t>
            </a:r>
            <a:r>
              <a:rPr lang="en-US" baseline="0" dirty="0" smtClean="0"/>
              <a:t> upon movie release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2615-DA53-D442-B99B-82E638D594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94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because</a:t>
            </a:r>
            <a:r>
              <a:rPr lang="en-US" baseline="0" dirty="0" smtClean="0"/>
              <a:t> these genres are more receptive among general audiences so some of the input variables are more consistent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2615-DA53-D442-B99B-82E638D594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8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 receptive among a narrower group of audience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2615-DA53-D442-B99B-82E638D594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1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is quite scattered but you can still make out a general linear relationship among</a:t>
            </a:r>
            <a:r>
              <a:rPr lang="en-US" baseline="0" dirty="0" smtClean="0"/>
              <a:t> the the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2615-DA53-D442-B99B-82E638D594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39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first sight, not really any relationship</a:t>
            </a:r>
            <a:endParaRPr lang="en-US" dirty="0" smtClean="0"/>
          </a:p>
          <a:p>
            <a:r>
              <a:rPr lang="en-US" dirty="0" smtClean="0"/>
              <a:t>Trying to</a:t>
            </a:r>
            <a:r>
              <a:rPr lang="en-US" baseline="0" dirty="0" smtClean="0"/>
              <a:t> infer the relationship between variables on a scatter plot can be misleading</a:t>
            </a:r>
          </a:p>
          <a:p>
            <a:r>
              <a:rPr lang="en-US" baseline="0" dirty="0" smtClean="0"/>
              <a:t>As you know correlation does not imply causal relationship</a:t>
            </a:r>
            <a:endParaRPr lang="en-US" dirty="0" smtClean="0"/>
          </a:p>
          <a:p>
            <a:r>
              <a:rPr lang="en-US" dirty="0" smtClean="0"/>
              <a:t>so in reality</a:t>
            </a:r>
            <a:r>
              <a:rPr lang="en-US" baseline="0" dirty="0" smtClean="0"/>
              <a:t> x could in fact have a causal relationship with y. a third variable z could mask that relationship. thankfully this can be solved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2615-DA53-D442-B99B-82E638D594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3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6590D-D4E3-534B-A705-E210CBB4BF9A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1B041-B946-F442-8B87-5400342FF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8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Predicting </a:t>
            </a:r>
            <a:r>
              <a:rPr lang="en-US" sz="6600" dirty="0"/>
              <a:t>Movie Domestic Box </a:t>
            </a:r>
            <a:r>
              <a:rPr lang="en-US" sz="6600" dirty="0" smtClean="0"/>
              <a:t>Office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31732"/>
            <a:ext cx="9144000" cy="11260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Will Tseng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448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Model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  <a:p>
            <a:r>
              <a:rPr lang="en-US" dirty="0" smtClean="0"/>
              <a:t>Target </a:t>
            </a:r>
            <a:r>
              <a:rPr lang="en-US" dirty="0" smtClean="0"/>
              <a:t>variable:</a:t>
            </a:r>
          </a:p>
          <a:p>
            <a:pPr lvl="1"/>
            <a:r>
              <a:rPr lang="en-US" sz="2800" dirty="0" smtClean="0"/>
              <a:t>total </a:t>
            </a:r>
            <a:r>
              <a:rPr lang="en-US" sz="2800" dirty="0"/>
              <a:t>d</a:t>
            </a:r>
            <a:r>
              <a:rPr lang="en-US" sz="2800" dirty="0" smtClean="0"/>
              <a:t>omestic </a:t>
            </a:r>
            <a:r>
              <a:rPr lang="en-US" sz="2800" dirty="0"/>
              <a:t>g</a:t>
            </a:r>
            <a:r>
              <a:rPr lang="en-US" sz="2800" dirty="0" smtClean="0"/>
              <a:t>ross</a:t>
            </a:r>
            <a:endParaRPr lang="en-US" sz="2800" dirty="0" smtClean="0"/>
          </a:p>
          <a:p>
            <a:endParaRPr lang="en-US" dirty="0"/>
          </a:p>
          <a:p>
            <a:r>
              <a:rPr lang="en-US" dirty="0" smtClean="0"/>
              <a:t>Inputs: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32" y="2089625"/>
            <a:ext cx="4371070" cy="31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Model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</a:t>
            </a:r>
            <a:r>
              <a:rPr lang="en-US" dirty="0" smtClean="0"/>
              <a:t>egression</a:t>
            </a:r>
            <a:endParaRPr lang="en-US" dirty="0" smtClean="0"/>
          </a:p>
          <a:p>
            <a:r>
              <a:rPr lang="en-US" dirty="0" smtClean="0"/>
              <a:t>Target variable:</a:t>
            </a:r>
          </a:p>
          <a:p>
            <a:pPr lvl="1"/>
            <a:r>
              <a:rPr lang="en-US" sz="2800" dirty="0" smtClean="0"/>
              <a:t>total </a:t>
            </a:r>
            <a:r>
              <a:rPr lang="en-US" sz="2800" dirty="0"/>
              <a:t>d</a:t>
            </a:r>
            <a:r>
              <a:rPr lang="en-US" sz="2800" dirty="0" smtClean="0"/>
              <a:t>omestic </a:t>
            </a:r>
            <a:r>
              <a:rPr lang="en-US" sz="2800" dirty="0" smtClean="0"/>
              <a:t>g</a:t>
            </a:r>
            <a:r>
              <a:rPr lang="en-US" sz="2800" dirty="0" smtClean="0"/>
              <a:t>ross</a:t>
            </a:r>
            <a:endParaRPr lang="en-US" sz="2800" dirty="0" smtClean="0"/>
          </a:p>
          <a:p>
            <a:endParaRPr lang="en-US" dirty="0"/>
          </a:p>
          <a:p>
            <a:r>
              <a:rPr lang="en-US" dirty="0" smtClean="0"/>
              <a:t>Inputs: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roduction budget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32" y="2089625"/>
            <a:ext cx="4371070" cy="31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Model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</a:t>
            </a:r>
            <a:r>
              <a:rPr lang="en-US" dirty="0" smtClean="0"/>
              <a:t>egression</a:t>
            </a:r>
            <a:endParaRPr lang="en-US" dirty="0" smtClean="0"/>
          </a:p>
          <a:p>
            <a:r>
              <a:rPr lang="en-US" dirty="0" smtClean="0"/>
              <a:t>Target variable:</a:t>
            </a:r>
          </a:p>
          <a:p>
            <a:pPr lvl="1"/>
            <a:r>
              <a:rPr lang="en-US" sz="2800" dirty="0" smtClean="0"/>
              <a:t>total </a:t>
            </a:r>
            <a:r>
              <a:rPr lang="en-US" sz="2800" dirty="0"/>
              <a:t>d</a:t>
            </a:r>
            <a:r>
              <a:rPr lang="en-US" sz="2800" dirty="0" smtClean="0"/>
              <a:t>omestic </a:t>
            </a:r>
            <a:r>
              <a:rPr lang="en-US" sz="2800" dirty="0"/>
              <a:t>g</a:t>
            </a:r>
            <a:r>
              <a:rPr lang="en-US" sz="2800" dirty="0" smtClean="0"/>
              <a:t>ross</a:t>
            </a:r>
            <a:endParaRPr lang="en-US" sz="2800" dirty="0" smtClean="0"/>
          </a:p>
          <a:p>
            <a:endParaRPr lang="en-US" dirty="0"/>
          </a:p>
          <a:p>
            <a:r>
              <a:rPr lang="en-US" dirty="0" smtClean="0"/>
              <a:t>Inputs: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roduction budget</a:t>
            </a:r>
            <a:endParaRPr lang="en-US" sz="2800" dirty="0"/>
          </a:p>
          <a:p>
            <a:pPr lvl="1"/>
            <a:r>
              <a:rPr lang="en-US" sz="2800" dirty="0" smtClean="0"/>
              <a:t>opening weekend gross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532" y="2089625"/>
            <a:ext cx="4371070" cy="31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3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Model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</a:t>
            </a:r>
            <a:r>
              <a:rPr lang="en-US" dirty="0" smtClean="0"/>
              <a:t>egression</a:t>
            </a:r>
            <a:endParaRPr lang="en-US" dirty="0" smtClean="0"/>
          </a:p>
          <a:p>
            <a:r>
              <a:rPr lang="en-US" dirty="0" smtClean="0"/>
              <a:t>Target variable:</a:t>
            </a:r>
          </a:p>
          <a:p>
            <a:pPr lvl="1"/>
            <a:r>
              <a:rPr lang="en-US" sz="2800" dirty="0" smtClean="0"/>
              <a:t>total </a:t>
            </a:r>
            <a:r>
              <a:rPr lang="en-US" sz="2800" dirty="0"/>
              <a:t>d</a:t>
            </a:r>
            <a:r>
              <a:rPr lang="en-US" sz="2800" dirty="0" smtClean="0"/>
              <a:t>omestic gross</a:t>
            </a:r>
            <a:endParaRPr lang="en-US" sz="2800" dirty="0" smtClean="0"/>
          </a:p>
          <a:p>
            <a:endParaRPr lang="en-US" dirty="0"/>
          </a:p>
          <a:p>
            <a:r>
              <a:rPr lang="en-US" dirty="0" smtClean="0"/>
              <a:t>Inputs: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roduction budget</a:t>
            </a:r>
            <a:endParaRPr lang="en-US" sz="2800" dirty="0"/>
          </a:p>
          <a:p>
            <a:pPr lvl="1"/>
            <a:r>
              <a:rPr lang="en-US" sz="2800" dirty="0" smtClean="0"/>
              <a:t>opening weekend gross</a:t>
            </a:r>
          </a:p>
          <a:p>
            <a:pPr lvl="1"/>
            <a:r>
              <a:rPr lang="en-US" sz="2800" dirty="0" smtClean="0"/>
              <a:t>IMDB score rating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32" y="2089625"/>
            <a:ext cx="4371070" cy="31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Model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</a:t>
            </a:r>
            <a:r>
              <a:rPr lang="en-US" dirty="0" smtClean="0"/>
              <a:t>egression</a:t>
            </a:r>
            <a:endParaRPr lang="en-US" dirty="0" smtClean="0"/>
          </a:p>
          <a:p>
            <a:r>
              <a:rPr lang="en-US" dirty="0" smtClean="0"/>
              <a:t>Target variable:</a:t>
            </a:r>
          </a:p>
          <a:p>
            <a:pPr lvl="1"/>
            <a:r>
              <a:rPr lang="en-US" sz="2800" dirty="0" smtClean="0"/>
              <a:t>total </a:t>
            </a:r>
            <a:r>
              <a:rPr lang="en-US" sz="2800" dirty="0"/>
              <a:t>d</a:t>
            </a:r>
            <a:r>
              <a:rPr lang="en-US" sz="2800" dirty="0" smtClean="0"/>
              <a:t>omestic </a:t>
            </a:r>
            <a:r>
              <a:rPr lang="en-US" sz="2800" dirty="0"/>
              <a:t>g</a:t>
            </a:r>
            <a:r>
              <a:rPr lang="en-US" sz="2800" dirty="0" smtClean="0"/>
              <a:t>ross</a:t>
            </a:r>
            <a:endParaRPr lang="en-US" sz="2800" dirty="0" smtClean="0"/>
          </a:p>
          <a:p>
            <a:endParaRPr lang="en-US" dirty="0"/>
          </a:p>
          <a:p>
            <a:r>
              <a:rPr lang="en-US" dirty="0" smtClean="0"/>
              <a:t>Inputs: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roduction budget</a:t>
            </a:r>
            <a:endParaRPr lang="en-US" sz="2800" dirty="0"/>
          </a:p>
          <a:p>
            <a:pPr lvl="1"/>
            <a:r>
              <a:rPr lang="en-US" sz="2800" dirty="0" smtClean="0"/>
              <a:t>opening weekend gross</a:t>
            </a:r>
          </a:p>
          <a:p>
            <a:pPr lvl="1"/>
            <a:r>
              <a:rPr lang="en-US" sz="2800" dirty="0" smtClean="0"/>
              <a:t>IMDB score rating</a:t>
            </a:r>
          </a:p>
          <a:p>
            <a:pPr lvl="1"/>
            <a:r>
              <a:rPr lang="en-US" sz="2800" dirty="0" smtClean="0"/>
              <a:t>FB likes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532" y="2089625"/>
            <a:ext cx="4371070" cy="31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Test Results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714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Test Results</a:t>
            </a:r>
            <a:endParaRPr lang="en-US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 smtClean="0"/>
                  <a:t>R</a:t>
                </a:r>
                <a:r>
                  <a:rPr lang="en-US" sz="4000" baseline="30000" dirty="0" smtClean="0"/>
                  <a:t>2</a:t>
                </a:r>
                <a:r>
                  <a:rPr 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4000" dirty="0" smtClean="0"/>
                  <a:t> 0.79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5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86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Test Results</a:t>
            </a:r>
            <a:endParaRPr lang="en-US" sz="6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 smtClean="0"/>
                  <a:t>R</a:t>
                </a:r>
                <a:r>
                  <a:rPr lang="en-US" sz="4000" baseline="30000" dirty="0" smtClean="0"/>
                  <a:t>2</a:t>
                </a:r>
                <a:r>
                  <a:rPr 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4000" dirty="0" smtClean="0"/>
                  <a:t> 0.79</a:t>
                </a:r>
              </a:p>
              <a:p>
                <a:r>
                  <a:rPr lang="en-US" sz="4000" dirty="0" smtClean="0"/>
                  <a:t>Model </a:t>
                </a:r>
                <a:r>
                  <a:rPr lang="en-US" sz="4000" dirty="0" smtClean="0"/>
                  <a:t>is statistically significant</a:t>
                </a:r>
                <a:endParaRPr lang="en-US" sz="4000" dirty="0"/>
              </a:p>
              <a:p>
                <a:endParaRPr lang="en-US" sz="4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5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Test Results</a:t>
            </a:r>
            <a:endParaRPr lang="en-US" sz="6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 smtClean="0"/>
                  <a:t>R</a:t>
                </a:r>
                <a:r>
                  <a:rPr lang="en-US" sz="4000" baseline="30000" dirty="0" smtClean="0"/>
                  <a:t>2</a:t>
                </a:r>
                <a:r>
                  <a:rPr 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4000" dirty="0" smtClean="0"/>
                  <a:t> 0.79</a:t>
                </a:r>
              </a:p>
              <a:p>
                <a:r>
                  <a:rPr lang="en-US" sz="4000" dirty="0" smtClean="0"/>
                  <a:t>Model </a:t>
                </a:r>
                <a:r>
                  <a:rPr lang="en-US" sz="4000" dirty="0" smtClean="0"/>
                  <a:t>is statistically significant</a:t>
                </a:r>
                <a:endParaRPr lang="en-US" sz="4000" dirty="0"/>
              </a:p>
              <a:p>
                <a:r>
                  <a:rPr lang="en-US" sz="4000" dirty="0" smtClean="0"/>
                  <a:t>All inputs are </a:t>
                </a:r>
                <a:r>
                  <a:rPr lang="en-US" sz="4000" dirty="0" smtClean="0"/>
                  <a:t>statistically significant</a:t>
                </a:r>
                <a:r>
                  <a:rPr lang="en-US" sz="4000" dirty="0" smtClean="0">
                    <a:solidFill>
                      <a:srgbClr val="FF0000"/>
                    </a:solidFill>
                  </a:rPr>
                  <a:t>*</a:t>
                </a:r>
                <a:endParaRPr lang="en-US" sz="4000" dirty="0" smtClean="0">
                  <a:solidFill>
                    <a:srgbClr val="FF0000"/>
                  </a:solidFill>
                </a:endParaRPr>
              </a:p>
              <a:p>
                <a:endParaRPr lang="en-US" sz="4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5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53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Test Results</a:t>
            </a:r>
            <a:endParaRPr lang="en-US" sz="6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 smtClean="0"/>
                  <a:t>R</a:t>
                </a:r>
                <a:r>
                  <a:rPr lang="en-US" sz="4000" baseline="30000" dirty="0" smtClean="0"/>
                  <a:t>2</a:t>
                </a:r>
                <a:r>
                  <a:rPr 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4000" dirty="0" smtClean="0"/>
                  <a:t> 0.79</a:t>
                </a:r>
              </a:p>
              <a:p>
                <a:r>
                  <a:rPr lang="en-US" sz="4000" dirty="0" smtClean="0"/>
                  <a:t>Model </a:t>
                </a:r>
                <a:r>
                  <a:rPr lang="en-US" sz="4000" dirty="0" smtClean="0"/>
                  <a:t>is statistically significant</a:t>
                </a:r>
                <a:endParaRPr lang="en-US" sz="4000" dirty="0"/>
              </a:p>
              <a:p>
                <a:r>
                  <a:rPr lang="en-US" sz="4000" dirty="0" smtClean="0"/>
                  <a:t>All inputs are statistically </a:t>
                </a:r>
                <a:r>
                  <a:rPr lang="en-US" sz="4000" dirty="0" smtClean="0"/>
                  <a:t>significant</a:t>
                </a:r>
                <a:r>
                  <a:rPr lang="en-US" sz="4000" dirty="0" smtClean="0">
                    <a:solidFill>
                      <a:srgbClr val="FF0000"/>
                    </a:solidFill>
                  </a:rPr>
                  <a:t>*</a:t>
                </a:r>
                <a:endParaRPr lang="en-US" sz="4000" dirty="0" smtClean="0"/>
              </a:p>
              <a:p>
                <a:r>
                  <a:rPr lang="en-US" sz="4000" dirty="0" smtClean="0"/>
                  <a:t>Predictive among </a:t>
                </a:r>
                <a:r>
                  <a:rPr lang="en-US" sz="4000" b="1" dirty="0" smtClean="0">
                    <a:solidFill>
                      <a:srgbClr val="00B050"/>
                    </a:solidFill>
                  </a:rPr>
                  <a:t>Comedy</a:t>
                </a:r>
                <a:r>
                  <a:rPr lang="en-US" sz="4000" dirty="0" smtClean="0"/>
                  <a:t> and</a:t>
                </a:r>
                <a:r>
                  <a:rPr lang="en-US" sz="40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4000" b="1" dirty="0" smtClean="0">
                    <a:solidFill>
                      <a:srgbClr val="00B050"/>
                    </a:solidFill>
                  </a:rPr>
                  <a:t>Sci-Fi</a:t>
                </a:r>
              </a:p>
              <a:p>
                <a:endParaRPr lang="en-US" sz="4000" b="1" dirty="0" smtClean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5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Are we able to know how successful a movie will be early on in its pre-release and early post </a:t>
            </a:r>
            <a:r>
              <a:rPr lang="en-US" sz="4000" dirty="0" smtClean="0"/>
              <a:t>-release </a:t>
            </a:r>
            <a:r>
              <a:rPr lang="en-US" sz="4000" dirty="0" smtClean="0"/>
              <a:t>phase?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53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Test Results</a:t>
            </a:r>
            <a:endParaRPr lang="en-US" sz="6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 smtClean="0"/>
                  <a:t>R</a:t>
                </a:r>
                <a:r>
                  <a:rPr lang="en-US" sz="4000" baseline="30000" dirty="0" smtClean="0"/>
                  <a:t>2</a:t>
                </a:r>
                <a:r>
                  <a:rPr 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4000" dirty="0" smtClean="0"/>
                  <a:t> 0.79</a:t>
                </a:r>
              </a:p>
              <a:p>
                <a:r>
                  <a:rPr lang="en-US" sz="4000" dirty="0" smtClean="0"/>
                  <a:t>Model </a:t>
                </a:r>
                <a:r>
                  <a:rPr lang="en-US" sz="4000" dirty="0" smtClean="0"/>
                  <a:t>is statistically significant</a:t>
                </a:r>
                <a:endParaRPr lang="en-US" sz="4000" dirty="0"/>
              </a:p>
              <a:p>
                <a:r>
                  <a:rPr lang="en-US" sz="4000" dirty="0" smtClean="0"/>
                  <a:t>All inputs are statistically </a:t>
                </a:r>
                <a:r>
                  <a:rPr lang="en-US" sz="4000" dirty="0" smtClean="0"/>
                  <a:t>significant</a:t>
                </a:r>
                <a:r>
                  <a:rPr lang="en-US" sz="4000" dirty="0" smtClean="0">
                    <a:solidFill>
                      <a:srgbClr val="FF0000"/>
                    </a:solidFill>
                  </a:rPr>
                  <a:t>*</a:t>
                </a:r>
                <a:endParaRPr lang="en-US" sz="4000" dirty="0" smtClean="0"/>
              </a:p>
              <a:p>
                <a:r>
                  <a:rPr lang="en-US" sz="4000" dirty="0" smtClean="0"/>
                  <a:t>Predictive among </a:t>
                </a:r>
                <a:r>
                  <a:rPr lang="en-US" sz="4000" b="1" dirty="0" smtClean="0">
                    <a:solidFill>
                      <a:srgbClr val="00B050"/>
                    </a:solidFill>
                  </a:rPr>
                  <a:t>Comedy</a:t>
                </a:r>
                <a:r>
                  <a:rPr lang="en-US" sz="4000" dirty="0" smtClean="0"/>
                  <a:t> and</a:t>
                </a:r>
                <a:r>
                  <a:rPr lang="en-US" sz="40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4000" b="1" dirty="0" smtClean="0">
                    <a:solidFill>
                      <a:srgbClr val="00B050"/>
                    </a:solidFill>
                  </a:rPr>
                  <a:t>Sci-Fi</a:t>
                </a:r>
              </a:p>
              <a:p>
                <a:r>
                  <a:rPr lang="en-US" sz="4000" dirty="0" smtClean="0"/>
                  <a:t>Predictive for </a:t>
                </a:r>
                <a:r>
                  <a:rPr lang="en-US" sz="4000" b="1" dirty="0" smtClean="0">
                    <a:solidFill>
                      <a:srgbClr val="00B050"/>
                    </a:solidFill>
                  </a:rPr>
                  <a:t>holiday season releases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5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24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Test Results</a:t>
            </a:r>
            <a:endParaRPr lang="en-US" sz="6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 smtClean="0"/>
                  <a:t>R</a:t>
                </a:r>
                <a:r>
                  <a:rPr lang="en-US" sz="4000" baseline="30000" dirty="0" smtClean="0"/>
                  <a:t>2</a:t>
                </a:r>
                <a:r>
                  <a:rPr 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4000" dirty="0" smtClean="0"/>
                  <a:t> 0.79</a:t>
                </a:r>
              </a:p>
              <a:p>
                <a:r>
                  <a:rPr lang="en-US" sz="4000" dirty="0" smtClean="0"/>
                  <a:t>Model </a:t>
                </a:r>
                <a:r>
                  <a:rPr lang="en-US" sz="4000" dirty="0" smtClean="0"/>
                  <a:t>is statistically significant</a:t>
                </a:r>
                <a:endParaRPr lang="en-US" sz="4000" dirty="0"/>
              </a:p>
              <a:p>
                <a:r>
                  <a:rPr lang="en-US" sz="4000" dirty="0" smtClean="0"/>
                  <a:t>All inputs are statistically </a:t>
                </a:r>
                <a:r>
                  <a:rPr lang="en-US" sz="4000" dirty="0" smtClean="0"/>
                  <a:t>significant</a:t>
                </a:r>
                <a:r>
                  <a:rPr lang="en-US" sz="4000" dirty="0" smtClean="0">
                    <a:solidFill>
                      <a:srgbClr val="FF0000"/>
                    </a:solidFill>
                  </a:rPr>
                  <a:t>*</a:t>
                </a:r>
                <a:endParaRPr lang="en-US" sz="4000" dirty="0" smtClean="0"/>
              </a:p>
              <a:p>
                <a:r>
                  <a:rPr lang="en-US" sz="4000" dirty="0" smtClean="0"/>
                  <a:t>Predictive among </a:t>
                </a:r>
                <a:r>
                  <a:rPr lang="en-US" sz="4000" b="1" dirty="0" smtClean="0">
                    <a:solidFill>
                      <a:srgbClr val="00B050"/>
                    </a:solidFill>
                  </a:rPr>
                  <a:t>Comedy</a:t>
                </a:r>
                <a:r>
                  <a:rPr lang="en-US" sz="4000" dirty="0" smtClean="0"/>
                  <a:t> and</a:t>
                </a:r>
                <a:r>
                  <a:rPr lang="en-US" sz="40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4000" b="1" dirty="0">
                    <a:solidFill>
                      <a:srgbClr val="00B050"/>
                    </a:solidFill>
                  </a:rPr>
                  <a:t>S</a:t>
                </a:r>
                <a:r>
                  <a:rPr lang="en-US" sz="4000" b="1" dirty="0" smtClean="0">
                    <a:solidFill>
                      <a:srgbClr val="00B050"/>
                    </a:solidFill>
                  </a:rPr>
                  <a:t>ci-Fi</a:t>
                </a:r>
              </a:p>
              <a:p>
                <a:r>
                  <a:rPr lang="en-US" sz="4000" dirty="0" smtClean="0"/>
                  <a:t>Predictive for </a:t>
                </a:r>
                <a:r>
                  <a:rPr lang="en-US" sz="4000" b="1" dirty="0" smtClean="0">
                    <a:solidFill>
                      <a:srgbClr val="00B050"/>
                    </a:solidFill>
                  </a:rPr>
                  <a:t>holiday season releases</a:t>
                </a:r>
              </a:p>
              <a:p>
                <a:r>
                  <a:rPr lang="en-US" sz="4000" dirty="0"/>
                  <a:t>Least among </a:t>
                </a:r>
                <a:r>
                  <a:rPr lang="en-US" sz="4000" b="1" dirty="0">
                    <a:solidFill>
                      <a:srgbClr val="FF0000"/>
                    </a:solidFill>
                  </a:rPr>
                  <a:t>Horror </a:t>
                </a:r>
                <a:r>
                  <a:rPr lang="en-US" sz="4000" dirty="0"/>
                  <a:t>and </a:t>
                </a:r>
                <a:r>
                  <a:rPr lang="en-US" sz="4000" b="1" dirty="0">
                    <a:solidFill>
                      <a:srgbClr val="FF0000"/>
                    </a:solidFill>
                  </a:rPr>
                  <a:t>off-season releases</a:t>
                </a:r>
              </a:p>
              <a:p>
                <a:endParaRPr lang="en-US" sz="40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5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1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Findings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35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169" y="162860"/>
            <a:ext cx="8864165" cy="65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2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FB Likes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76113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FB Likes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13533" cy="4351338"/>
              </a:xfrm>
            </p:spPr>
            <p:txBody>
              <a:bodyPr/>
              <a:lstStyle/>
              <a:p>
                <a:r>
                  <a:rPr lang="en-US" dirty="0" smtClean="0"/>
                  <a:t>10% increase in FB Likes will </a:t>
                </a:r>
                <a:r>
                  <a:rPr lang="en-US" dirty="0" smtClean="0"/>
                  <a:t>likely result in a domestic </a:t>
                </a:r>
                <a:r>
                  <a:rPr lang="en-US" dirty="0" smtClean="0"/>
                  <a:t>gross </a:t>
                </a:r>
                <a:r>
                  <a:rPr lang="en-US" dirty="0" smtClean="0"/>
                  <a:t>increase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3600" b="1" dirty="0" smtClean="0">
                    <a:solidFill>
                      <a:srgbClr val="FF0000"/>
                    </a:solidFill>
                  </a:rPr>
                  <a:t>6 % </a:t>
                </a:r>
                <a:r>
                  <a:rPr lang="en-US" dirty="0" smtClean="0"/>
                  <a:t>on average </a:t>
                </a:r>
                <a:r>
                  <a:rPr lang="en-US" dirty="0"/>
                  <a:t>(holding other inputs constant)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13533" cy="4351338"/>
              </a:xfrm>
              <a:blipFill rotWithShape="0">
                <a:blip r:embed="rId2"/>
                <a:stretch>
                  <a:fillRect l="-949" t="-2241" r="-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743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3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FB Likes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</p:spPr>
            <p:txBody>
              <a:bodyPr/>
              <a:lstStyle/>
              <a:p>
                <a:r>
                  <a:rPr lang="en-US" dirty="0"/>
                  <a:t>10% increase in FB Likes will likely result in a domestic gross increase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6 % </a:t>
                </a:r>
                <a:r>
                  <a:rPr lang="en-US" dirty="0"/>
                  <a:t>on average </a:t>
                </a:r>
                <a:r>
                  <a:rPr lang="en-US" dirty="0"/>
                  <a:t>(holding other inputs constant)</a:t>
                </a:r>
              </a:p>
              <a:p>
                <a:endParaRPr lang="en-US" dirty="0"/>
              </a:p>
              <a:p>
                <a:r>
                  <a:rPr lang="en-US" dirty="0" smtClean="0"/>
                  <a:t>Most predictive among PG-13 movies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  <a:blipFill rotWithShape="0">
                <a:blip r:embed="rId2"/>
                <a:stretch>
                  <a:fillRect l="-99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991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FB Likes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47400" cy="4351338"/>
              </a:xfrm>
            </p:spPr>
            <p:txBody>
              <a:bodyPr/>
              <a:lstStyle/>
              <a:p>
                <a:r>
                  <a:rPr lang="en-US" dirty="0"/>
                  <a:t>10% increase in FB Likes will likely result in a domestic gross increase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6 % </a:t>
                </a:r>
                <a:r>
                  <a:rPr lang="en-US" dirty="0"/>
                  <a:t>on average </a:t>
                </a:r>
                <a:r>
                  <a:rPr lang="en-US" dirty="0"/>
                  <a:t>(holding other inputs constant)</a:t>
                </a:r>
              </a:p>
              <a:p>
                <a:endParaRPr lang="en-US" dirty="0"/>
              </a:p>
              <a:p>
                <a:r>
                  <a:rPr lang="en-US" dirty="0" smtClean="0"/>
                  <a:t>Most predictive among PG-13 movies</a:t>
                </a:r>
              </a:p>
              <a:p>
                <a:r>
                  <a:rPr lang="en-US" dirty="0" smtClean="0"/>
                  <a:t>Less among R rated movies, Horror and Thrillers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47400" cy="4351338"/>
              </a:xfrm>
              <a:blipFill rotWithShape="0">
                <a:blip r:embed="rId2"/>
                <a:stretch>
                  <a:fillRect l="-100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77905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7623" y="186265"/>
            <a:ext cx="8810173" cy="65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5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IMDB score rating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9694" y="3666808"/>
            <a:ext cx="4558554" cy="2590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627" y="3703172"/>
            <a:ext cx="4574208" cy="26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Data Source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IMDB (2007 – 2017)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537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IMDB score rating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1% </a:t>
                </a:r>
                <a:r>
                  <a:rPr lang="en-US" dirty="0"/>
                  <a:t>increase in </a:t>
                </a:r>
                <a:r>
                  <a:rPr lang="en-US" dirty="0" smtClean="0"/>
                  <a:t>IMDB score will result in </a:t>
                </a:r>
                <a:r>
                  <a:rPr lang="en-US" dirty="0"/>
                  <a:t>total domestic </a:t>
                </a:r>
                <a:r>
                  <a:rPr lang="en-US" dirty="0" smtClean="0"/>
                  <a:t>gross increase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3600" b="1" dirty="0" smtClean="0">
                    <a:solidFill>
                      <a:srgbClr val="FF0000"/>
                    </a:solidFill>
                  </a:rPr>
                  <a:t> 2.2 % </a:t>
                </a:r>
                <a:r>
                  <a:rPr lang="en-US" dirty="0"/>
                  <a:t>on </a:t>
                </a:r>
                <a:r>
                  <a:rPr lang="en-US" dirty="0" smtClean="0"/>
                  <a:t>average </a:t>
                </a:r>
                <a:r>
                  <a:rPr lang="en-US" dirty="0"/>
                  <a:t>(holding other inputs constant)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627" y="3703172"/>
            <a:ext cx="4574208" cy="26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IMDB score rating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1%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increase in 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IMDB score will result in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total domestic 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gross increase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libri" charset="0"/>
                        <a:cs typeface="Calibri" charset="0"/>
                      </a:rPr>
                      <m:t>≈</m:t>
                    </m:r>
                  </m:oMath>
                </a14:m>
                <a:r>
                  <a:rPr lang="en-US" sz="3600" b="1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 2.2 %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on 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average </a:t>
                </a:r>
                <a:r>
                  <a:rPr lang="en-US" dirty="0"/>
                  <a:t>(holding other inputs constant</a:t>
                </a:r>
                <a:r>
                  <a:rPr lang="en-US" dirty="0" smtClean="0"/>
                  <a:t>)</a:t>
                </a:r>
              </a:p>
              <a:p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Significant across most genres types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627" y="3703172"/>
            <a:ext cx="4574208" cy="26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2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465" y="237066"/>
            <a:ext cx="8696068" cy="64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Production 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65" y="2761129"/>
            <a:ext cx="4486835" cy="35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Production Budget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 smtClean="0"/>
                  <a:t>10 % </a:t>
                </a:r>
                <a:r>
                  <a:rPr lang="en-US" dirty="0"/>
                  <a:t>increase in </a:t>
                </a:r>
                <a:r>
                  <a:rPr lang="en-US" dirty="0" smtClean="0"/>
                  <a:t>prod. budget will increase the </a:t>
                </a:r>
                <a:r>
                  <a:rPr lang="en-US" dirty="0"/>
                  <a:t>total domestic gross </a:t>
                </a:r>
                <a:r>
                  <a:rPr lang="en-US" dirty="0" smtClean="0"/>
                  <a:t>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600" b="1" dirty="0" smtClean="0">
                    <a:solidFill>
                      <a:srgbClr val="FF0000"/>
                    </a:solidFill>
                  </a:rPr>
                  <a:t> 1 % </a:t>
                </a:r>
                <a:r>
                  <a:rPr lang="en-US" dirty="0"/>
                  <a:t>on </a:t>
                </a:r>
                <a:r>
                  <a:rPr lang="en-US" dirty="0" smtClean="0"/>
                  <a:t>average </a:t>
                </a:r>
                <a:r>
                  <a:rPr lang="en-US" dirty="0"/>
                  <a:t>(holding other </a:t>
                </a:r>
                <a:r>
                  <a:rPr lang="en-US" dirty="0" smtClean="0"/>
                  <a:t>inputs </a:t>
                </a:r>
                <a:r>
                  <a:rPr lang="en-US" dirty="0"/>
                  <a:t>constant)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965" y="2761129"/>
            <a:ext cx="4486835" cy="35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Production Budget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/>
                  <a:t>10 % increase in prod. budget will increase the total domestic gross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</a:rPr>
                  <a:t>  1 % </a:t>
                </a:r>
                <a:r>
                  <a:rPr lang="en-US" dirty="0"/>
                  <a:t>on average (holding other inputs constant)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Hidden Cost: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965" y="2761129"/>
            <a:ext cx="4486835" cy="35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5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Production Budget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/>
                  <a:t>10 % increase in prod. budget will increase the total domestic gross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</a:rPr>
                  <a:t>  1 % </a:t>
                </a:r>
                <a:r>
                  <a:rPr lang="en-US" dirty="0"/>
                  <a:t>on average (holding other inputs constant)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Hidden Cost:</a:t>
                </a:r>
              </a:p>
              <a:p>
                <a:pPr lvl="1"/>
                <a:r>
                  <a:rPr lang="en-US" dirty="0" smtClean="0"/>
                  <a:t>Marketing cost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965" y="2761129"/>
            <a:ext cx="4486835" cy="35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8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Production Budget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/>
                  <a:t>10 % increase in prod. budget will increase the total domestic gross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</a:rPr>
                  <a:t>  1 % </a:t>
                </a:r>
                <a:r>
                  <a:rPr lang="en-US" dirty="0"/>
                  <a:t>on average (holding other inputs constant)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Hidden Cost:</a:t>
                </a:r>
              </a:p>
              <a:p>
                <a:pPr lvl="1"/>
                <a:r>
                  <a:rPr lang="en-US" dirty="0" smtClean="0"/>
                  <a:t>Marketing cost</a:t>
                </a:r>
              </a:p>
              <a:p>
                <a:pPr lvl="1"/>
                <a:r>
                  <a:rPr lang="en-US" dirty="0" smtClean="0"/>
                  <a:t>Distribution </a:t>
                </a:r>
                <a:r>
                  <a:rPr lang="en-US" dirty="0" smtClean="0"/>
                  <a:t>cost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965" y="2761129"/>
            <a:ext cx="4486835" cy="35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Production Budget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/>
                  <a:t>10 % increase in prod. budget will increase the total domestic gross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</a:rPr>
                  <a:t>  1 % </a:t>
                </a:r>
                <a:r>
                  <a:rPr lang="en-US" dirty="0"/>
                  <a:t>on average (holding other inputs constant)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Hidden Cost:</a:t>
                </a:r>
              </a:p>
              <a:p>
                <a:pPr lvl="1"/>
                <a:r>
                  <a:rPr lang="en-US" dirty="0" smtClean="0"/>
                  <a:t>Marketing cost</a:t>
                </a:r>
              </a:p>
              <a:p>
                <a:pPr lvl="1"/>
                <a:r>
                  <a:rPr lang="en-US" dirty="0" smtClean="0"/>
                  <a:t>Distribution </a:t>
                </a:r>
                <a:r>
                  <a:rPr lang="en-US" dirty="0" smtClean="0"/>
                  <a:t>cost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Predictive ability not very consistent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965" y="2761129"/>
            <a:ext cx="4486835" cy="35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61" y="268940"/>
            <a:ext cx="8629145" cy="61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3" y="0"/>
            <a:ext cx="8534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Weekend Gross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7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Weekend Gross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strong </a:t>
            </a:r>
            <a:r>
              <a:rPr lang="en-US" dirty="0" smtClean="0"/>
              <a:t>indicator of eventual success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Weekend Gross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strong indicator of eventual success</a:t>
            </a:r>
          </a:p>
          <a:p>
            <a:r>
              <a:rPr lang="en-US" dirty="0" smtClean="0"/>
              <a:t>Potential interaction </a:t>
            </a:r>
            <a:r>
              <a:rPr lang="en-US" dirty="0" smtClean="0"/>
              <a:t>with other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0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Weekend Gross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Strongest indicator of eventual success</a:t>
                </a:r>
              </a:p>
              <a:p>
                <a:r>
                  <a:rPr lang="en-US" dirty="0" smtClean="0"/>
                  <a:t>Potential i</a:t>
                </a:r>
                <a:r>
                  <a:rPr lang="en-US" dirty="0" smtClean="0"/>
                  <a:t>nteraction </a:t>
                </a:r>
                <a:r>
                  <a:rPr lang="en-US" dirty="0"/>
                  <a:t>with other </a:t>
                </a:r>
                <a:r>
                  <a:rPr lang="en-US" dirty="0" smtClean="0"/>
                  <a:t>variables</a:t>
                </a:r>
              </a:p>
              <a:p>
                <a:endParaRPr lang="en-US" dirty="0"/>
              </a:p>
              <a:p>
                <a:r>
                  <a:rPr lang="en-US" dirty="0" smtClean="0"/>
                  <a:t>10 </a:t>
                </a:r>
                <a:r>
                  <a:rPr lang="en-US" dirty="0"/>
                  <a:t>% increase in </a:t>
                </a:r>
                <a:r>
                  <a:rPr lang="en-US" dirty="0" smtClean="0"/>
                  <a:t>opening </a:t>
                </a:r>
                <a:r>
                  <a:rPr lang="en-US" dirty="0"/>
                  <a:t>w</a:t>
                </a:r>
                <a:r>
                  <a:rPr lang="en-US" dirty="0" smtClean="0"/>
                  <a:t>eekend gross indicates an increase in total </a:t>
                </a:r>
                <a:r>
                  <a:rPr lang="en-US" dirty="0"/>
                  <a:t>d</a:t>
                </a:r>
                <a:r>
                  <a:rPr lang="en-US" dirty="0" smtClean="0"/>
                  <a:t>omestic Gross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</a:rPr>
                  <a:t>  </a:t>
                </a:r>
                <a:r>
                  <a:rPr lang="en-US" sz="3600" b="1" dirty="0" smtClean="0">
                    <a:solidFill>
                      <a:srgbClr val="FF0000"/>
                    </a:solidFill>
                  </a:rPr>
                  <a:t>12 % </a:t>
                </a:r>
                <a:r>
                  <a:rPr lang="en-US" dirty="0"/>
                  <a:t>on </a:t>
                </a:r>
                <a:r>
                  <a:rPr lang="en-US" dirty="0" smtClean="0"/>
                  <a:t>average eventually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3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6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Pre-release: </a:t>
            </a:r>
            <a:r>
              <a:rPr lang="en-US" dirty="0">
                <a:solidFill>
                  <a:srgbClr val="0070C0"/>
                </a:solidFill>
              </a:rPr>
              <a:t>FB likes </a:t>
            </a:r>
            <a:r>
              <a:rPr lang="en-US" dirty="0"/>
              <a:t>good indication of pre-release sentiment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Pre-release: </a:t>
            </a:r>
            <a:r>
              <a:rPr lang="en-US" dirty="0">
                <a:solidFill>
                  <a:srgbClr val="0070C0"/>
                </a:solidFill>
              </a:rPr>
              <a:t>FB likes </a:t>
            </a:r>
            <a:r>
              <a:rPr lang="en-US" dirty="0"/>
              <a:t>good indication of pre-release sentiment</a:t>
            </a:r>
          </a:p>
          <a:p>
            <a:endParaRPr lang="en-US" dirty="0"/>
          </a:p>
          <a:p>
            <a:r>
              <a:rPr lang="en-US" dirty="0" smtClean="0"/>
              <a:t>Immediate post-release: IMDB </a:t>
            </a:r>
            <a:r>
              <a:rPr lang="en-US" dirty="0" smtClean="0"/>
              <a:t>score and opening weekend gross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Pre-release: </a:t>
            </a:r>
            <a:r>
              <a:rPr lang="en-US" dirty="0">
                <a:solidFill>
                  <a:srgbClr val="0070C0"/>
                </a:solidFill>
              </a:rPr>
              <a:t>FB likes </a:t>
            </a:r>
            <a:r>
              <a:rPr lang="en-US" dirty="0"/>
              <a:t>good indication of pre-release sentiment</a:t>
            </a:r>
          </a:p>
          <a:p>
            <a:endParaRPr lang="en-US" dirty="0" smtClean="0"/>
          </a:p>
          <a:p>
            <a:r>
              <a:rPr lang="en-US" dirty="0" smtClean="0"/>
              <a:t>Immediate </a:t>
            </a:r>
            <a:r>
              <a:rPr lang="en-US" dirty="0" smtClean="0"/>
              <a:t>post-release: IMDB </a:t>
            </a:r>
            <a:r>
              <a:rPr lang="en-US" dirty="0" smtClean="0"/>
              <a:t>score and opening weekend gross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season releases movies easier to predict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Pre-release: </a:t>
            </a:r>
            <a:r>
              <a:rPr lang="en-US" dirty="0" smtClean="0">
                <a:solidFill>
                  <a:srgbClr val="0070C0"/>
                </a:solidFill>
              </a:rPr>
              <a:t>FB likes </a:t>
            </a:r>
            <a:r>
              <a:rPr lang="en-US" dirty="0" smtClean="0"/>
              <a:t>good </a:t>
            </a:r>
            <a:r>
              <a:rPr lang="en-US" dirty="0" smtClean="0"/>
              <a:t>indication of pre-release </a:t>
            </a:r>
            <a:r>
              <a:rPr lang="en-US" dirty="0" smtClean="0"/>
              <a:t>sentiment</a:t>
            </a:r>
          </a:p>
          <a:p>
            <a:endParaRPr lang="en-US" dirty="0" smtClean="0"/>
          </a:p>
          <a:p>
            <a:r>
              <a:rPr lang="en-US" dirty="0" smtClean="0"/>
              <a:t>Immediate </a:t>
            </a:r>
            <a:r>
              <a:rPr lang="en-US" dirty="0" smtClean="0"/>
              <a:t>post-release: IMDB </a:t>
            </a:r>
            <a:r>
              <a:rPr lang="en-US" dirty="0" smtClean="0"/>
              <a:t>score and opening weekend gross</a:t>
            </a:r>
          </a:p>
          <a:p>
            <a:endParaRPr lang="en-US" dirty="0" smtClean="0"/>
          </a:p>
          <a:p>
            <a:r>
              <a:rPr lang="en-US" dirty="0" smtClean="0"/>
              <a:t>In season releases movies easier to predict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More </a:t>
            </a:r>
            <a:r>
              <a:rPr lang="en-US" dirty="0" smtClean="0"/>
              <a:t>and better data </a:t>
            </a:r>
            <a:r>
              <a:rPr lang="en-US" dirty="0" smtClean="0"/>
              <a:t>needed in order to tease out </a:t>
            </a:r>
            <a:r>
              <a:rPr lang="en-US" dirty="0" smtClean="0"/>
              <a:t>more precise relationship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11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7897" y="2241550"/>
            <a:ext cx="5056205" cy="393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40" y="169332"/>
            <a:ext cx="11591771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Appendix </a:t>
            </a:r>
            <a:r>
              <a:rPr lang="en-US" dirty="0" smtClean="0"/>
              <a:t>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000" dirty="0" smtClean="0"/>
                  <a:t>Final model: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𝐺𝑟𝑜𝑠𝑠</m:t>
                    </m:r>
                    <m:r>
                      <a:rPr lang="en-US" b="0" i="1" smtClean="0">
                        <a:latin typeface="Cambria Math" charset="0"/>
                      </a:rPr>
                      <m:t>)=1.139∗</m:t>
                    </m:r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𝑂𝑝𝑒𝑛𝑊𝑒𝑒𝑘𝑒𝑛𝑑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charset="0"/>
                      </a:rPr>
                      <m:t>+0.115</m:t>
                    </m:r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𝑃𝑟𝑜𝑑𝐵𝑢𝑑𝑔𝑒𝑡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0" smtClean="0">
                        <a:latin typeface="Cambria Math" charset="0"/>
                      </a:rPr>
                      <m:t>2.22∗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r>
                      <a:rPr lang="en-US" b="0" i="1" smtClean="0"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latin typeface="Cambria Math" charset="0"/>
                      </a:rPr>
                      <m:t>𝑆𝑐𝑜𝑟𝑒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  <m:r>
                      <a:rPr lang="en-US" b="0" i="0" smtClean="0">
                        <a:latin typeface="Cambria Math" charset="0"/>
                      </a:rPr>
                      <m:t>+0.613∗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r>
                      <a:rPr lang="en-US" b="0" i="1" smtClean="0"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latin typeface="Cambria Math" charset="0"/>
                      </a:rPr>
                      <m:t>𝐹𝐵𝐿𝑖𝑘𝑒𝑠</m:t>
                    </m:r>
                    <m:r>
                      <a:rPr lang="en-US" b="0" i="1" smtClean="0">
                        <a:latin typeface="Cambria Math" charset="0"/>
                      </a:rPr>
                      <m:t>)+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−0.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037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∗</m:t>
                    </m:r>
                    <m:r>
                      <a:rPr lang="en-US" b="0" i="1" smtClean="0">
                        <a:latin typeface="Cambria Math" charset="0"/>
                      </a:rPr>
                      <m:t>𝑖𝑛𝑡𝑒𝑟</m:t>
                    </m:r>
                    <m:r>
                      <a:rPr lang="en-US" b="0" i="0" smtClean="0">
                        <a:latin typeface="Cambria Math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logFB</m:t>
                    </m:r>
                    <m:r>
                      <a:rPr lang="en-US" b="0" i="0" smtClean="0">
                        <a:latin typeface="Cambria Math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logOpenWeekend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sz="2000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87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Appendix </a:t>
            </a:r>
            <a:r>
              <a:rPr lang="en-US" dirty="0" smtClean="0"/>
              <a:t>B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smtClean="0">
                            <a:latin typeface="Cambria Math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𝐺𝑟𝑜𝑠𝑠</m:t>
                            </m:r>
                          </m:e>
                        </m:d>
                      </m:e>
                    </m:func>
                    <m:r>
                      <a:rPr lang="en-US" sz="2600" i="1">
                        <a:latin typeface="Cambria Math" charset="0"/>
                      </a:rPr>
                      <m:t>=0.115</m:t>
                    </m:r>
                    <m:r>
                      <a:rPr lang="en-US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ln</m:t>
                    </m:r>
                    <m:d>
                      <m:dPr>
                        <m:ctrlPr>
                          <a:rPr lang="en-US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charset="0"/>
                          </a:rPr>
                          <m:t>𝑃𝑟𝑜𝑑𝐵𝑢𝑑𝑔𝑒𝑡</m:t>
                        </m:r>
                      </m:e>
                    </m:d>
                    <m:r>
                      <a:rPr lang="en-US" sz="2600" i="1">
                        <a:latin typeface="Cambria Math" charset="0"/>
                      </a:rPr>
                      <m:t>+1.139</m:t>
                    </m:r>
                    <m:r>
                      <a:rPr lang="en-US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func>
                      <m:func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𝑂𝑝𝑒𝑛𝑊𝑒𝑒𝑘𝑒𝑛𝑑</m:t>
                            </m:r>
                          </m:e>
                        </m:d>
                      </m:e>
                    </m:func>
                    <m:r>
                      <a:rPr lang="en-US" sz="2600" b="0" i="1" smtClean="0">
                        <a:latin typeface="Cambria Math" charset="0"/>
                      </a:rPr>
                      <m:t>+ …</m:t>
                    </m:r>
                  </m:oMath>
                </a14:m>
                <a:endParaRPr lang="en-US" sz="26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5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𝑃𝑟𝑜𝑑𝐵𝑢𝑑𝑔𝑒𝑡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𝐺𝑟𝑜𝑠𝑠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 …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𝐺𝑟𝑜𝑠𝑠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𝐺𝑟𝑜𝑠𝑠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0.115∙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𝑃𝑟𝑜𝑑𝐵𝑢𝑑𝑔𝑒𝑡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𝑃𝑟𝑜𝑑𝐵𝑢𝑑𝑔𝑒𝑡</m:t>
                        </m:r>
                      </m:den>
                    </m:f>
                  </m:oMath>
                </a14:m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100 ∙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𝐺𝑟𝑜𝑠𝑠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𝐺𝑟𝑜𝑠𝑠</m:t>
                        </m:r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100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f>
                      <m:fPr>
                        <m:ctrlP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𝑃𝑟𝑜𝑑𝐵𝑢𝑑𝑔𝑒𝑡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𝑃𝑟𝑜𝑑𝐵𝑢𝑑𝑔𝑒𝑡</m:t>
                        </m:r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∙0.115</m:t>
                    </m:r>
                  </m:oMath>
                </a14:m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% ∆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𝐺𝑟𝑜𝑠𝑠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=%∙∆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𝑃𝑟𝑜𝑑𝐵𝑢𝑑𝑔𝑒𝑡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∙0.115</m:t>
                    </m:r>
                  </m:oMath>
                </a14:m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503237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7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/>
          <a:lstStyle/>
          <a:p>
            <a:pPr algn="ctr"/>
            <a:r>
              <a:rPr lang="en-US" dirty="0" smtClean="0"/>
              <a:t>Appendix </a:t>
            </a:r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763" y="1344706"/>
            <a:ext cx="8518073" cy="5165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3763" y="6325921"/>
            <a:ext cx="234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</a:t>
            </a:r>
            <a:r>
              <a:rPr lang="en-US" dirty="0" err="1"/>
              <a:t>jthetzel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7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793"/>
          </a:xfrm>
        </p:spPr>
        <p:txBody>
          <a:bodyPr/>
          <a:lstStyle/>
          <a:p>
            <a:pPr algn="ctr"/>
            <a:r>
              <a:rPr lang="en-US" dirty="0" smtClean="0"/>
              <a:t>Appendix 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660" y="1290918"/>
            <a:ext cx="6499411" cy="4569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823" y="5835459"/>
            <a:ext cx="4736353" cy="95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0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23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1175"/>
            <a:ext cx="10515600" cy="3935787"/>
          </a:xfr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531" y="2057165"/>
            <a:ext cx="3268938" cy="4303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6095" y="1391205"/>
            <a:ext cx="2586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dirty="0" err="1" smtClean="0"/>
              <a:t>ithub</a:t>
            </a:r>
            <a:r>
              <a:rPr lang="en-US" sz="2000" dirty="0" smtClean="0"/>
              <a:t>: willtseng12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6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dirty="0"/>
              <a:t>Data</a:t>
            </a:r>
            <a:r>
              <a:rPr lang="en-US" dirty="0"/>
              <a:t> </a:t>
            </a:r>
            <a:r>
              <a:rPr lang="en-US" sz="6600" dirty="0"/>
              <a:t>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IMDB (2007 – 2017)</a:t>
            </a:r>
          </a:p>
          <a:p>
            <a:r>
              <a:rPr lang="en-US" sz="4000" dirty="0"/>
              <a:t>Bureau of Labor Statistics</a:t>
            </a:r>
          </a:p>
        </p:txBody>
      </p:sp>
    </p:spTree>
    <p:extLst>
      <p:ext uri="{BB962C8B-B14F-4D97-AF65-F5344CB8AC3E}">
        <p14:creationId xmlns:p14="http://schemas.microsoft.com/office/powerpoint/2010/main" val="63008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Model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532" y="2089626"/>
            <a:ext cx="4371070" cy="31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Model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US" dirty="0" smtClean="0"/>
          </a:p>
          <a:p>
            <a:r>
              <a:rPr lang="en-US" dirty="0" smtClean="0"/>
              <a:t>Target </a:t>
            </a:r>
            <a:r>
              <a:rPr lang="en-US" dirty="0" smtClean="0"/>
              <a:t>variable: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532" y="2089625"/>
            <a:ext cx="4371070" cy="31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Model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</a:t>
            </a:r>
            <a:r>
              <a:rPr lang="en-US" dirty="0" smtClean="0"/>
              <a:t>egression</a:t>
            </a:r>
            <a:endParaRPr lang="en-US" dirty="0" smtClean="0"/>
          </a:p>
          <a:p>
            <a:r>
              <a:rPr lang="en-US" dirty="0" smtClean="0"/>
              <a:t>Target variable:</a:t>
            </a:r>
          </a:p>
          <a:p>
            <a:pPr lvl="1"/>
            <a:r>
              <a:rPr lang="en-US" sz="2800" dirty="0" smtClean="0"/>
              <a:t>total </a:t>
            </a:r>
            <a:r>
              <a:rPr lang="en-US" sz="2800" dirty="0"/>
              <a:t>d</a:t>
            </a:r>
            <a:r>
              <a:rPr lang="en-US" sz="2800" dirty="0" smtClean="0"/>
              <a:t>omestic </a:t>
            </a:r>
            <a:r>
              <a:rPr lang="en-US" sz="2800" dirty="0"/>
              <a:t>g</a:t>
            </a:r>
            <a:r>
              <a:rPr lang="en-US" sz="2800" dirty="0" smtClean="0"/>
              <a:t>ross</a:t>
            </a:r>
            <a:endParaRPr lang="en-US" sz="2800" dirty="0"/>
          </a:p>
          <a:p>
            <a:endParaRPr lang="en-US" sz="3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532" y="2089625"/>
            <a:ext cx="4371070" cy="31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1542</TotalTime>
  <Words>943</Words>
  <Application>Microsoft Macintosh PowerPoint</Application>
  <PresentationFormat>Widescreen</PresentationFormat>
  <Paragraphs>211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Calibri</vt:lpstr>
      <vt:lpstr>Calibri Light</vt:lpstr>
      <vt:lpstr>Cambria Math</vt:lpstr>
      <vt:lpstr>Arial</vt:lpstr>
      <vt:lpstr>Office Theme</vt:lpstr>
      <vt:lpstr>Predicting Movie Domestic Box Office</vt:lpstr>
      <vt:lpstr>Question</vt:lpstr>
      <vt:lpstr>Data Source</vt:lpstr>
      <vt:lpstr>PowerPoint Presentation</vt:lpstr>
      <vt:lpstr>PowerPoint Presentation</vt:lpstr>
      <vt:lpstr>Data Source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Test Results</vt:lpstr>
      <vt:lpstr>Test Results</vt:lpstr>
      <vt:lpstr>Test Results</vt:lpstr>
      <vt:lpstr>Test Results</vt:lpstr>
      <vt:lpstr>Test Results</vt:lpstr>
      <vt:lpstr>Test Results</vt:lpstr>
      <vt:lpstr>Test Results</vt:lpstr>
      <vt:lpstr>Findings</vt:lpstr>
      <vt:lpstr>PowerPoint Presentation</vt:lpstr>
      <vt:lpstr>FB Likes</vt:lpstr>
      <vt:lpstr>FB Likes</vt:lpstr>
      <vt:lpstr>FB Likes</vt:lpstr>
      <vt:lpstr>FB Likes</vt:lpstr>
      <vt:lpstr>PowerPoint Presentation</vt:lpstr>
      <vt:lpstr>IMDB score rating</vt:lpstr>
      <vt:lpstr>IMDB score rating</vt:lpstr>
      <vt:lpstr>IMDB score rating</vt:lpstr>
      <vt:lpstr>PowerPoint Presentation</vt:lpstr>
      <vt:lpstr>Production Budget</vt:lpstr>
      <vt:lpstr>Production Budget</vt:lpstr>
      <vt:lpstr>Production Budget</vt:lpstr>
      <vt:lpstr>Production Budget</vt:lpstr>
      <vt:lpstr>Production Budget</vt:lpstr>
      <vt:lpstr>Production Budget</vt:lpstr>
      <vt:lpstr>PowerPoint Presentation</vt:lpstr>
      <vt:lpstr>Opening Weekend Gross</vt:lpstr>
      <vt:lpstr>Opening Weekend Gross</vt:lpstr>
      <vt:lpstr>Opening Weekend Gross</vt:lpstr>
      <vt:lpstr>Opening Weekend Gross</vt:lpstr>
      <vt:lpstr>Key Conclusion</vt:lpstr>
      <vt:lpstr>Key Conclusion</vt:lpstr>
      <vt:lpstr>Key Conclusion</vt:lpstr>
      <vt:lpstr>Key Conclusion</vt:lpstr>
      <vt:lpstr>Key Conclusion</vt:lpstr>
      <vt:lpstr>Any Questions?</vt:lpstr>
      <vt:lpstr>Appendix A</vt:lpstr>
      <vt:lpstr>Appendix B</vt:lpstr>
      <vt:lpstr>Appendix C</vt:lpstr>
      <vt:lpstr>Appendix D</vt:lpstr>
      <vt:lpstr>Thank you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TsengWilliam</dc:creator>
  <cp:lastModifiedBy>TsengWilliam</cp:lastModifiedBy>
  <cp:revision>74</cp:revision>
  <dcterms:created xsi:type="dcterms:W3CDTF">2017-07-13T17:33:46Z</dcterms:created>
  <dcterms:modified xsi:type="dcterms:W3CDTF">2017-07-14T19:18:50Z</dcterms:modified>
</cp:coreProperties>
</file>